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5" r:id="rId10"/>
    <p:sldId id="267" r:id="rId11"/>
    <p:sldId id="268" r:id="rId12"/>
    <p:sldId id="275" r:id="rId13"/>
    <p:sldId id="269" r:id="rId14"/>
    <p:sldId id="273" r:id="rId15"/>
    <p:sldId id="272" r:id="rId16"/>
    <p:sldId id="274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" initials="S" lastIdx="1" clrIdx="0">
    <p:extLst>
      <p:ext uri="{19B8F6BF-5375-455C-9EA6-DF929625EA0E}">
        <p15:presenceInfo xmlns:p15="http://schemas.microsoft.com/office/powerpoint/2012/main" userId="7dd5dc86211cbe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4T08:34:32.77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6BD8D-D40F-4DF4-B4F0-9AD4DF199B05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B64BBB-653C-4D8C-8AED-01A4ED5CA8FD}">
      <dgm:prSet phldrT="[Text]" custT="1"/>
      <dgm:spPr>
        <a:solidFill>
          <a:srgbClr val="00B050"/>
        </a:solidFill>
      </dgm:spPr>
      <dgm:t>
        <a:bodyPr/>
        <a:lstStyle/>
        <a:p>
          <a:r>
            <a:rPr lang="en-IN" sz="2400" dirty="0"/>
            <a:t>Recomm. Engine</a:t>
          </a:r>
        </a:p>
      </dgm:t>
    </dgm:pt>
    <dgm:pt modelId="{37BBAB9E-CFDA-4B84-A406-084D546EFE24}" type="parTrans" cxnId="{FE7C16F5-4542-4C6E-84C0-A8252732CFF0}">
      <dgm:prSet/>
      <dgm:spPr/>
      <dgm:t>
        <a:bodyPr/>
        <a:lstStyle/>
        <a:p>
          <a:endParaRPr lang="en-IN"/>
        </a:p>
      </dgm:t>
    </dgm:pt>
    <dgm:pt modelId="{0A640F39-9EEB-463D-8046-0575BA69903E}" type="sibTrans" cxnId="{FE7C16F5-4542-4C6E-84C0-A8252732CFF0}">
      <dgm:prSet/>
      <dgm:spPr/>
      <dgm:t>
        <a:bodyPr/>
        <a:lstStyle/>
        <a:p>
          <a:endParaRPr lang="en-IN"/>
        </a:p>
      </dgm:t>
    </dgm:pt>
    <dgm:pt modelId="{B80B5147-090E-4734-BB46-7F159F8F5F32}">
      <dgm:prSet phldrT="[Text]"/>
      <dgm:spPr/>
      <dgm:t>
        <a:bodyPr/>
        <a:lstStyle/>
        <a:p>
          <a:r>
            <a:rPr lang="en-IN" dirty="0"/>
            <a:t>Product Discovery</a:t>
          </a:r>
        </a:p>
      </dgm:t>
    </dgm:pt>
    <dgm:pt modelId="{03E5E52A-875F-4A39-874B-523AA54C5AA3}" type="parTrans" cxnId="{05C677C3-D027-4229-8372-02078CD7BFE8}">
      <dgm:prSet/>
      <dgm:spPr/>
      <dgm:t>
        <a:bodyPr/>
        <a:lstStyle/>
        <a:p>
          <a:endParaRPr lang="en-IN"/>
        </a:p>
      </dgm:t>
    </dgm:pt>
    <dgm:pt modelId="{3162C51F-7E41-4ED9-BCC7-543A1CE395D9}" type="sibTrans" cxnId="{05C677C3-D027-4229-8372-02078CD7BFE8}">
      <dgm:prSet/>
      <dgm:spPr/>
      <dgm:t>
        <a:bodyPr/>
        <a:lstStyle/>
        <a:p>
          <a:endParaRPr lang="en-IN"/>
        </a:p>
      </dgm:t>
    </dgm:pt>
    <dgm:pt modelId="{92719B43-3543-47A3-AE2C-7996D7E9C5F3}">
      <dgm:prSet phldrT="[Text]"/>
      <dgm:spPr/>
      <dgm:t>
        <a:bodyPr/>
        <a:lstStyle/>
        <a:p>
          <a:r>
            <a:rPr lang="en-IN" dirty="0"/>
            <a:t>Loyalty Programs</a:t>
          </a:r>
        </a:p>
      </dgm:t>
    </dgm:pt>
    <dgm:pt modelId="{B648FF28-DD67-4CFD-9DFC-59A0915480AE}" type="parTrans" cxnId="{42FA582D-58D7-47D1-85F8-BE8FD79D2A70}">
      <dgm:prSet/>
      <dgm:spPr/>
      <dgm:t>
        <a:bodyPr/>
        <a:lstStyle/>
        <a:p>
          <a:endParaRPr lang="en-IN"/>
        </a:p>
      </dgm:t>
    </dgm:pt>
    <dgm:pt modelId="{5643029D-D515-434A-8B66-37538EF06930}" type="sibTrans" cxnId="{42FA582D-58D7-47D1-85F8-BE8FD79D2A70}">
      <dgm:prSet/>
      <dgm:spPr/>
      <dgm:t>
        <a:bodyPr/>
        <a:lstStyle/>
        <a:p>
          <a:endParaRPr lang="en-IN"/>
        </a:p>
      </dgm:t>
    </dgm:pt>
    <dgm:pt modelId="{BA6157A2-9380-45F7-87E9-E6B3B5762373}">
      <dgm:prSet phldrT="[Text]"/>
      <dgm:spPr/>
      <dgm:t>
        <a:bodyPr/>
        <a:lstStyle/>
        <a:p>
          <a:r>
            <a:rPr lang="en-IN" dirty="0"/>
            <a:t>Email Campaigns</a:t>
          </a:r>
        </a:p>
      </dgm:t>
    </dgm:pt>
    <dgm:pt modelId="{5978BB92-F41F-49E5-BB1E-DD753E6EFD93}" type="parTrans" cxnId="{21C812A8-FDE6-4903-8943-94C2DBF60F24}">
      <dgm:prSet/>
      <dgm:spPr/>
      <dgm:t>
        <a:bodyPr/>
        <a:lstStyle/>
        <a:p>
          <a:endParaRPr lang="en-IN"/>
        </a:p>
      </dgm:t>
    </dgm:pt>
    <dgm:pt modelId="{1C642B96-B57E-4DA8-A12C-4894BEC3C84A}" type="sibTrans" cxnId="{21C812A8-FDE6-4903-8943-94C2DBF60F24}">
      <dgm:prSet/>
      <dgm:spPr/>
      <dgm:t>
        <a:bodyPr/>
        <a:lstStyle/>
        <a:p>
          <a:endParaRPr lang="en-IN"/>
        </a:p>
      </dgm:t>
    </dgm:pt>
    <dgm:pt modelId="{5C2BA95D-FAEC-4716-87D5-D8C7BA5CB477}">
      <dgm:prSet phldrT="[Text]"/>
      <dgm:spPr/>
      <dgm:t>
        <a:bodyPr/>
        <a:lstStyle/>
        <a:p>
          <a:r>
            <a:rPr lang="en-IN" dirty="0"/>
            <a:t>Search</a:t>
          </a:r>
        </a:p>
      </dgm:t>
    </dgm:pt>
    <dgm:pt modelId="{31341C7F-B501-424F-A5F1-33B79EE1D767}" type="parTrans" cxnId="{7645C672-F82C-48CE-B2CB-5B2837250E80}">
      <dgm:prSet/>
      <dgm:spPr/>
      <dgm:t>
        <a:bodyPr/>
        <a:lstStyle/>
        <a:p>
          <a:endParaRPr lang="en-IN"/>
        </a:p>
      </dgm:t>
    </dgm:pt>
    <dgm:pt modelId="{92CD2E88-013D-4DFE-AF96-630436E60943}" type="sibTrans" cxnId="{7645C672-F82C-48CE-B2CB-5B2837250E80}">
      <dgm:prSet/>
      <dgm:spPr/>
      <dgm:t>
        <a:bodyPr/>
        <a:lstStyle/>
        <a:p>
          <a:endParaRPr lang="en-IN"/>
        </a:p>
      </dgm:t>
    </dgm:pt>
    <dgm:pt modelId="{74EC9EA2-F055-40CF-B91A-030F7A8FA7CA}">
      <dgm:prSet phldrT="[Text]"/>
      <dgm:spPr/>
      <dgm:t>
        <a:bodyPr/>
        <a:lstStyle/>
        <a:p>
          <a:r>
            <a:rPr lang="en-IN" dirty="0"/>
            <a:t>In E-Store</a:t>
          </a:r>
        </a:p>
      </dgm:t>
    </dgm:pt>
    <dgm:pt modelId="{FA04B6D7-AF26-4CFB-B10B-FC125674648D}" type="parTrans" cxnId="{4FC9A177-BA72-46D6-A961-9B4DA6A71F3D}">
      <dgm:prSet/>
      <dgm:spPr/>
      <dgm:t>
        <a:bodyPr/>
        <a:lstStyle/>
        <a:p>
          <a:endParaRPr lang="en-IN"/>
        </a:p>
      </dgm:t>
    </dgm:pt>
    <dgm:pt modelId="{0CE65E02-B7CF-4F3D-B138-445015ADBA2B}" type="sibTrans" cxnId="{4FC9A177-BA72-46D6-A961-9B4DA6A71F3D}">
      <dgm:prSet/>
      <dgm:spPr/>
      <dgm:t>
        <a:bodyPr/>
        <a:lstStyle/>
        <a:p>
          <a:endParaRPr lang="en-IN"/>
        </a:p>
      </dgm:t>
    </dgm:pt>
    <dgm:pt modelId="{EE377071-EAED-42C3-AEE8-6EF092E576AF}" type="pres">
      <dgm:prSet presAssocID="{9D56BD8D-D40F-4DF4-B4F0-9AD4DF199B0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B5D5982-D8C8-49D9-81B6-C27F09B2C823}" type="pres">
      <dgm:prSet presAssocID="{5FB64BBB-653C-4D8C-8AED-01A4ED5CA8FD}" presName="Parent" presStyleLbl="node0" presStyleIdx="0" presStyleCnt="1" custAng="0">
        <dgm:presLayoutVars>
          <dgm:chMax val="6"/>
          <dgm:chPref val="6"/>
        </dgm:presLayoutVars>
      </dgm:prSet>
      <dgm:spPr/>
    </dgm:pt>
    <dgm:pt modelId="{7BA7F91D-20F1-40CD-B495-B41139D7F087}" type="pres">
      <dgm:prSet presAssocID="{B80B5147-090E-4734-BB46-7F159F8F5F32}" presName="Accent1" presStyleCnt="0"/>
      <dgm:spPr/>
    </dgm:pt>
    <dgm:pt modelId="{72B6D8DC-C048-4276-9682-4BBBFFEAE842}" type="pres">
      <dgm:prSet presAssocID="{B80B5147-090E-4734-BB46-7F159F8F5F32}" presName="Accent" presStyleLbl="bgShp" presStyleIdx="0" presStyleCnt="5"/>
      <dgm:spPr/>
    </dgm:pt>
    <dgm:pt modelId="{521FE15C-BC77-43C3-9B5B-4772EF871C45}" type="pres">
      <dgm:prSet presAssocID="{B80B5147-090E-4734-BB46-7F159F8F5F32}" presName="Child1" presStyleLbl="node1" presStyleIdx="0" presStyleCnt="5" custLinFactNeighborX="-213">
        <dgm:presLayoutVars>
          <dgm:chMax val="0"/>
          <dgm:chPref val="0"/>
          <dgm:bulletEnabled val="1"/>
        </dgm:presLayoutVars>
      </dgm:prSet>
      <dgm:spPr/>
    </dgm:pt>
    <dgm:pt modelId="{2315E344-3B25-4F55-AC11-5803903C1D6E}" type="pres">
      <dgm:prSet presAssocID="{92719B43-3543-47A3-AE2C-7996D7E9C5F3}" presName="Accent2" presStyleCnt="0"/>
      <dgm:spPr/>
    </dgm:pt>
    <dgm:pt modelId="{CD3C10F1-198B-4265-A34E-957E1246DAE6}" type="pres">
      <dgm:prSet presAssocID="{92719B43-3543-47A3-AE2C-7996D7E9C5F3}" presName="Accent" presStyleLbl="bgShp" presStyleIdx="1" presStyleCnt="5" custLinFactNeighborX="-56049" custLinFactNeighborY="-26785"/>
      <dgm:spPr/>
    </dgm:pt>
    <dgm:pt modelId="{28F9E530-82B7-473F-B26C-BB0DF0B5E623}" type="pres">
      <dgm:prSet presAssocID="{92719B43-3543-47A3-AE2C-7996D7E9C5F3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57588D9-4DDB-4741-8203-859E7A209DE1}" type="pres">
      <dgm:prSet presAssocID="{BA6157A2-9380-45F7-87E9-E6B3B5762373}" presName="Accent3" presStyleCnt="0"/>
      <dgm:spPr/>
    </dgm:pt>
    <dgm:pt modelId="{123412AC-F71F-44E0-89D2-9A4F2499433C}" type="pres">
      <dgm:prSet presAssocID="{BA6157A2-9380-45F7-87E9-E6B3B5762373}" presName="Accent" presStyleLbl="bgShp" presStyleIdx="2" presStyleCnt="5" custLinFactNeighborY="-48185"/>
      <dgm:spPr/>
    </dgm:pt>
    <dgm:pt modelId="{AB302CF2-8D53-42AC-B2DD-2B7A2D99928D}" type="pres">
      <dgm:prSet presAssocID="{BA6157A2-9380-45F7-87E9-E6B3B5762373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8BA924A-017E-41E7-B88C-ACC9AB5D0E85}" type="pres">
      <dgm:prSet presAssocID="{5C2BA95D-FAEC-4716-87D5-D8C7BA5CB477}" presName="Accent4" presStyleCnt="0"/>
      <dgm:spPr/>
    </dgm:pt>
    <dgm:pt modelId="{ADCBFB39-54D9-4643-860C-FF63A9FE2D34}" type="pres">
      <dgm:prSet presAssocID="{5C2BA95D-FAEC-4716-87D5-D8C7BA5CB477}" presName="Accent" presStyleLbl="bgShp" presStyleIdx="3" presStyleCnt="5" custLinFactNeighborX="62642" custLinFactNeighborY="-7653"/>
      <dgm:spPr/>
    </dgm:pt>
    <dgm:pt modelId="{3765B815-6AEC-4DDA-B7C8-90F6C71AEC9D}" type="pres">
      <dgm:prSet presAssocID="{5C2BA95D-FAEC-4716-87D5-D8C7BA5CB477}" presName="Child4" presStyleLbl="node1" presStyleIdx="3" presStyleCnt="5" custLinFactNeighborX="-93353" custLinFactNeighborY="-64043">
        <dgm:presLayoutVars>
          <dgm:chMax val="0"/>
          <dgm:chPref val="0"/>
          <dgm:bulletEnabled val="1"/>
        </dgm:presLayoutVars>
      </dgm:prSet>
      <dgm:spPr/>
    </dgm:pt>
    <dgm:pt modelId="{BEE7A510-F1DE-4026-80FD-5602B2CA4C46}" type="pres">
      <dgm:prSet presAssocID="{74EC9EA2-F055-40CF-B91A-030F7A8FA7CA}" presName="Accent5" presStyleCnt="0"/>
      <dgm:spPr/>
    </dgm:pt>
    <dgm:pt modelId="{82722CE1-5200-4224-808F-0BB7E5A10173}" type="pres">
      <dgm:prSet presAssocID="{74EC9EA2-F055-40CF-B91A-030F7A8FA7CA}" presName="Accent" presStyleLbl="bgShp" presStyleIdx="4" presStyleCnt="5" custLinFactNeighborX="-93963" custLinFactNeighborY="-28698"/>
      <dgm:spPr/>
    </dgm:pt>
    <dgm:pt modelId="{F9D54B90-A284-4A33-90AB-39963104401E}" type="pres">
      <dgm:prSet presAssocID="{74EC9EA2-F055-40CF-B91A-030F7A8FA7CA}" presName="Child5" presStyleLbl="node1" presStyleIdx="4" presStyleCnt="5" custLinFactY="-20409" custLinFactNeighborY="-100000">
        <dgm:presLayoutVars>
          <dgm:chMax val="0"/>
          <dgm:chPref val="0"/>
          <dgm:bulletEnabled val="1"/>
        </dgm:presLayoutVars>
      </dgm:prSet>
      <dgm:spPr/>
    </dgm:pt>
  </dgm:ptLst>
  <dgm:cxnLst>
    <dgm:cxn modelId="{42FA582D-58D7-47D1-85F8-BE8FD79D2A70}" srcId="{5FB64BBB-653C-4D8C-8AED-01A4ED5CA8FD}" destId="{92719B43-3543-47A3-AE2C-7996D7E9C5F3}" srcOrd="1" destOrd="0" parTransId="{B648FF28-DD67-4CFD-9DFC-59A0915480AE}" sibTransId="{5643029D-D515-434A-8B66-37538EF06930}"/>
    <dgm:cxn modelId="{45AB584B-167C-499A-9B39-83FBAE028D7F}" type="presOf" srcId="{9D56BD8D-D40F-4DF4-B4F0-9AD4DF199B05}" destId="{EE377071-EAED-42C3-AEE8-6EF092E576AF}" srcOrd="0" destOrd="0" presId="urn:microsoft.com/office/officeart/2011/layout/HexagonRadial"/>
    <dgm:cxn modelId="{C511CA4B-5D7E-4AA8-BDF3-48F436E590F7}" type="presOf" srcId="{74EC9EA2-F055-40CF-B91A-030F7A8FA7CA}" destId="{F9D54B90-A284-4A33-90AB-39963104401E}" srcOrd="0" destOrd="0" presId="urn:microsoft.com/office/officeart/2011/layout/HexagonRadial"/>
    <dgm:cxn modelId="{7645C672-F82C-48CE-B2CB-5B2837250E80}" srcId="{5FB64BBB-653C-4D8C-8AED-01A4ED5CA8FD}" destId="{5C2BA95D-FAEC-4716-87D5-D8C7BA5CB477}" srcOrd="3" destOrd="0" parTransId="{31341C7F-B501-424F-A5F1-33B79EE1D767}" sibTransId="{92CD2E88-013D-4DFE-AF96-630436E60943}"/>
    <dgm:cxn modelId="{06761A53-ECAD-47CC-B87B-145C14D7CF51}" type="presOf" srcId="{92719B43-3543-47A3-AE2C-7996D7E9C5F3}" destId="{28F9E530-82B7-473F-B26C-BB0DF0B5E623}" srcOrd="0" destOrd="0" presId="urn:microsoft.com/office/officeart/2011/layout/HexagonRadial"/>
    <dgm:cxn modelId="{4FC9A177-BA72-46D6-A961-9B4DA6A71F3D}" srcId="{5FB64BBB-653C-4D8C-8AED-01A4ED5CA8FD}" destId="{74EC9EA2-F055-40CF-B91A-030F7A8FA7CA}" srcOrd="4" destOrd="0" parTransId="{FA04B6D7-AF26-4CFB-B10B-FC125674648D}" sibTransId="{0CE65E02-B7CF-4F3D-B138-445015ADBA2B}"/>
    <dgm:cxn modelId="{C3217F94-31B3-4B10-A4F3-F26A04EA081E}" type="presOf" srcId="{5FB64BBB-653C-4D8C-8AED-01A4ED5CA8FD}" destId="{5B5D5982-D8C8-49D9-81B6-C27F09B2C823}" srcOrd="0" destOrd="0" presId="urn:microsoft.com/office/officeart/2011/layout/HexagonRadial"/>
    <dgm:cxn modelId="{21C812A8-FDE6-4903-8943-94C2DBF60F24}" srcId="{5FB64BBB-653C-4D8C-8AED-01A4ED5CA8FD}" destId="{BA6157A2-9380-45F7-87E9-E6B3B5762373}" srcOrd="2" destOrd="0" parTransId="{5978BB92-F41F-49E5-BB1E-DD753E6EFD93}" sibTransId="{1C642B96-B57E-4DA8-A12C-4894BEC3C84A}"/>
    <dgm:cxn modelId="{60CF9FAA-F09F-40B2-B8D1-F7FD6DBB38D4}" type="presOf" srcId="{5C2BA95D-FAEC-4716-87D5-D8C7BA5CB477}" destId="{3765B815-6AEC-4DDA-B7C8-90F6C71AEC9D}" srcOrd="0" destOrd="0" presId="urn:microsoft.com/office/officeart/2011/layout/HexagonRadial"/>
    <dgm:cxn modelId="{05C677C3-D027-4229-8372-02078CD7BFE8}" srcId="{5FB64BBB-653C-4D8C-8AED-01A4ED5CA8FD}" destId="{B80B5147-090E-4734-BB46-7F159F8F5F32}" srcOrd="0" destOrd="0" parTransId="{03E5E52A-875F-4A39-874B-523AA54C5AA3}" sibTransId="{3162C51F-7E41-4ED9-BCC7-543A1CE395D9}"/>
    <dgm:cxn modelId="{05AB97CA-AF1F-4317-934A-1AEF6E05383A}" type="presOf" srcId="{B80B5147-090E-4734-BB46-7F159F8F5F32}" destId="{521FE15C-BC77-43C3-9B5B-4772EF871C45}" srcOrd="0" destOrd="0" presId="urn:microsoft.com/office/officeart/2011/layout/HexagonRadial"/>
    <dgm:cxn modelId="{8E2254EA-C3FC-439D-BBDB-B4737107CB88}" type="presOf" srcId="{BA6157A2-9380-45F7-87E9-E6B3B5762373}" destId="{AB302CF2-8D53-42AC-B2DD-2B7A2D99928D}" srcOrd="0" destOrd="0" presId="urn:microsoft.com/office/officeart/2011/layout/HexagonRadial"/>
    <dgm:cxn modelId="{FE7C16F5-4542-4C6E-84C0-A8252732CFF0}" srcId="{9D56BD8D-D40F-4DF4-B4F0-9AD4DF199B05}" destId="{5FB64BBB-653C-4D8C-8AED-01A4ED5CA8FD}" srcOrd="0" destOrd="0" parTransId="{37BBAB9E-CFDA-4B84-A406-084D546EFE24}" sibTransId="{0A640F39-9EEB-463D-8046-0575BA69903E}"/>
    <dgm:cxn modelId="{CA29F943-9CED-4FAB-AD09-F58946145BA5}" type="presParOf" srcId="{EE377071-EAED-42C3-AEE8-6EF092E576AF}" destId="{5B5D5982-D8C8-49D9-81B6-C27F09B2C823}" srcOrd="0" destOrd="0" presId="urn:microsoft.com/office/officeart/2011/layout/HexagonRadial"/>
    <dgm:cxn modelId="{FD815078-C4A1-4243-AB01-530FB8BC7C27}" type="presParOf" srcId="{EE377071-EAED-42C3-AEE8-6EF092E576AF}" destId="{7BA7F91D-20F1-40CD-B495-B41139D7F087}" srcOrd="1" destOrd="0" presId="urn:microsoft.com/office/officeart/2011/layout/HexagonRadial"/>
    <dgm:cxn modelId="{F51128D4-DFF2-4030-91EF-1484B541DB18}" type="presParOf" srcId="{7BA7F91D-20F1-40CD-B495-B41139D7F087}" destId="{72B6D8DC-C048-4276-9682-4BBBFFEAE842}" srcOrd="0" destOrd="0" presId="urn:microsoft.com/office/officeart/2011/layout/HexagonRadial"/>
    <dgm:cxn modelId="{BB33299C-5ED7-40CC-AB26-51CB4DD7F3A0}" type="presParOf" srcId="{EE377071-EAED-42C3-AEE8-6EF092E576AF}" destId="{521FE15C-BC77-43C3-9B5B-4772EF871C45}" srcOrd="2" destOrd="0" presId="urn:microsoft.com/office/officeart/2011/layout/HexagonRadial"/>
    <dgm:cxn modelId="{33CC6243-915F-41FA-B4A1-D89CD846CF36}" type="presParOf" srcId="{EE377071-EAED-42C3-AEE8-6EF092E576AF}" destId="{2315E344-3B25-4F55-AC11-5803903C1D6E}" srcOrd="3" destOrd="0" presId="urn:microsoft.com/office/officeart/2011/layout/HexagonRadial"/>
    <dgm:cxn modelId="{B074D348-2F96-43F7-8877-FA3954A2B360}" type="presParOf" srcId="{2315E344-3B25-4F55-AC11-5803903C1D6E}" destId="{CD3C10F1-198B-4265-A34E-957E1246DAE6}" srcOrd="0" destOrd="0" presId="urn:microsoft.com/office/officeart/2011/layout/HexagonRadial"/>
    <dgm:cxn modelId="{E1BD5FF9-1A80-428B-9B5B-51B8690D6A09}" type="presParOf" srcId="{EE377071-EAED-42C3-AEE8-6EF092E576AF}" destId="{28F9E530-82B7-473F-B26C-BB0DF0B5E623}" srcOrd="4" destOrd="0" presId="urn:microsoft.com/office/officeart/2011/layout/HexagonRadial"/>
    <dgm:cxn modelId="{AC68F769-3F99-4908-913C-F47743D3D9E4}" type="presParOf" srcId="{EE377071-EAED-42C3-AEE8-6EF092E576AF}" destId="{C57588D9-4DDB-4741-8203-859E7A209DE1}" srcOrd="5" destOrd="0" presId="urn:microsoft.com/office/officeart/2011/layout/HexagonRadial"/>
    <dgm:cxn modelId="{AEC1498E-38D7-4278-9ED2-97C3444D2D22}" type="presParOf" srcId="{C57588D9-4DDB-4741-8203-859E7A209DE1}" destId="{123412AC-F71F-44E0-89D2-9A4F2499433C}" srcOrd="0" destOrd="0" presId="urn:microsoft.com/office/officeart/2011/layout/HexagonRadial"/>
    <dgm:cxn modelId="{57E6A089-E5DF-483A-86F7-240125435892}" type="presParOf" srcId="{EE377071-EAED-42C3-AEE8-6EF092E576AF}" destId="{AB302CF2-8D53-42AC-B2DD-2B7A2D99928D}" srcOrd="6" destOrd="0" presId="urn:microsoft.com/office/officeart/2011/layout/HexagonRadial"/>
    <dgm:cxn modelId="{BF9C0628-E0A5-401B-9421-954FA2619B29}" type="presParOf" srcId="{EE377071-EAED-42C3-AEE8-6EF092E576AF}" destId="{E8BA924A-017E-41E7-B88C-ACC9AB5D0E85}" srcOrd="7" destOrd="0" presId="urn:microsoft.com/office/officeart/2011/layout/HexagonRadial"/>
    <dgm:cxn modelId="{22FA456A-E9EF-464E-9BB5-D187E2A5DBAD}" type="presParOf" srcId="{E8BA924A-017E-41E7-B88C-ACC9AB5D0E85}" destId="{ADCBFB39-54D9-4643-860C-FF63A9FE2D34}" srcOrd="0" destOrd="0" presId="urn:microsoft.com/office/officeart/2011/layout/HexagonRadial"/>
    <dgm:cxn modelId="{08272933-5C7A-4AC3-98D7-107E4FC674DB}" type="presParOf" srcId="{EE377071-EAED-42C3-AEE8-6EF092E576AF}" destId="{3765B815-6AEC-4DDA-B7C8-90F6C71AEC9D}" srcOrd="8" destOrd="0" presId="urn:microsoft.com/office/officeart/2011/layout/HexagonRadial"/>
    <dgm:cxn modelId="{91B41FD3-7ACE-41AA-BF3C-D8909C9DD5F5}" type="presParOf" srcId="{EE377071-EAED-42C3-AEE8-6EF092E576AF}" destId="{BEE7A510-F1DE-4026-80FD-5602B2CA4C46}" srcOrd="9" destOrd="0" presId="urn:microsoft.com/office/officeart/2011/layout/HexagonRadial"/>
    <dgm:cxn modelId="{B38B699D-B8BA-485C-BA9E-1AB607F944B9}" type="presParOf" srcId="{BEE7A510-F1DE-4026-80FD-5602B2CA4C46}" destId="{82722CE1-5200-4224-808F-0BB7E5A10173}" srcOrd="0" destOrd="0" presId="urn:microsoft.com/office/officeart/2011/layout/HexagonRadial"/>
    <dgm:cxn modelId="{A0271479-B689-42CF-B931-9C07D4EF7AA5}" type="presParOf" srcId="{EE377071-EAED-42C3-AEE8-6EF092E576AF}" destId="{F9D54B90-A284-4A33-90AB-39963104401E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D5982-D8C8-49D9-81B6-C27F09B2C823}">
      <dsp:nvSpPr>
        <dsp:cNvPr id="0" name=""/>
        <dsp:cNvSpPr/>
      </dsp:nvSpPr>
      <dsp:spPr>
        <a:xfrm>
          <a:off x="4192210" y="1676326"/>
          <a:ext cx="2130684" cy="1843127"/>
        </a:xfrm>
        <a:prstGeom prst="hexagon">
          <a:avLst>
            <a:gd name="adj" fmla="val 28570"/>
            <a:gd name="vf" fmla="val 115470"/>
          </a:avLst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Recomm. Engine</a:t>
          </a:r>
        </a:p>
      </dsp:txBody>
      <dsp:txXfrm>
        <a:off x="4545294" y="1981758"/>
        <a:ext cx="1424516" cy="1232263"/>
      </dsp:txXfrm>
    </dsp:sp>
    <dsp:sp modelId="{CD3C10F1-198B-4265-A34E-957E1246DAE6}">
      <dsp:nvSpPr>
        <dsp:cNvPr id="0" name=""/>
        <dsp:cNvSpPr/>
      </dsp:nvSpPr>
      <dsp:spPr>
        <a:xfrm>
          <a:off x="5075849" y="608983"/>
          <a:ext cx="803900" cy="69266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FE15C-BC77-43C3-9B5B-4772EF871C45}">
      <dsp:nvSpPr>
        <dsp:cNvPr id="0" name=""/>
        <dsp:cNvSpPr/>
      </dsp:nvSpPr>
      <dsp:spPr>
        <a:xfrm>
          <a:off x="4384757" y="0"/>
          <a:ext cx="1746080" cy="151056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Product Discovery</a:t>
          </a:r>
        </a:p>
      </dsp:txBody>
      <dsp:txXfrm>
        <a:off x="4674120" y="250333"/>
        <a:ext cx="1167354" cy="1009898"/>
      </dsp:txXfrm>
    </dsp:sp>
    <dsp:sp modelId="{123412AC-F71F-44E0-89D2-9A4F2499433C}">
      <dsp:nvSpPr>
        <dsp:cNvPr id="0" name=""/>
        <dsp:cNvSpPr/>
      </dsp:nvSpPr>
      <dsp:spPr>
        <a:xfrm>
          <a:off x="6464642" y="1755671"/>
          <a:ext cx="803900" cy="69266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9E530-82B7-473F-B26C-BB0DF0B5E623}">
      <dsp:nvSpPr>
        <dsp:cNvPr id="0" name=""/>
        <dsp:cNvSpPr/>
      </dsp:nvSpPr>
      <dsp:spPr>
        <a:xfrm>
          <a:off x="5989835" y="929098"/>
          <a:ext cx="1746080" cy="151056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Loyalty Programs</a:t>
          </a:r>
        </a:p>
      </dsp:txBody>
      <dsp:txXfrm>
        <a:off x="6279198" y="1179431"/>
        <a:ext cx="1167354" cy="1009898"/>
      </dsp:txXfrm>
    </dsp:sp>
    <dsp:sp modelId="{ADCBFB39-54D9-4643-860C-FF63A9FE2D34}">
      <dsp:nvSpPr>
        <dsp:cNvPr id="0" name=""/>
        <dsp:cNvSpPr/>
      </dsp:nvSpPr>
      <dsp:spPr>
        <a:xfrm>
          <a:off x="6316477" y="3498142"/>
          <a:ext cx="803900" cy="69266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02CF2-8D53-42AC-B2DD-2B7A2D99928D}">
      <dsp:nvSpPr>
        <dsp:cNvPr id="0" name=""/>
        <dsp:cNvSpPr/>
      </dsp:nvSpPr>
      <dsp:spPr>
        <a:xfrm>
          <a:off x="5989835" y="2755598"/>
          <a:ext cx="1746080" cy="151056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Email Campaigns</a:t>
          </a:r>
        </a:p>
      </dsp:txBody>
      <dsp:txXfrm>
        <a:off x="6279198" y="3005931"/>
        <a:ext cx="1167354" cy="1009898"/>
      </dsp:txXfrm>
    </dsp:sp>
    <dsp:sp modelId="{82722CE1-5200-4224-808F-0BB7E5A10173}">
      <dsp:nvSpPr>
        <dsp:cNvPr id="0" name=""/>
        <dsp:cNvSpPr/>
      </dsp:nvSpPr>
      <dsp:spPr>
        <a:xfrm>
          <a:off x="3440805" y="3504102"/>
          <a:ext cx="803900" cy="69266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5B815-6AEC-4DDA-B7C8-90F6C71AEC9D}">
      <dsp:nvSpPr>
        <dsp:cNvPr id="0" name=""/>
        <dsp:cNvSpPr/>
      </dsp:nvSpPr>
      <dsp:spPr>
        <a:xfrm>
          <a:off x="2758458" y="2718325"/>
          <a:ext cx="1746080" cy="151056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Search</a:t>
          </a:r>
        </a:p>
      </dsp:txBody>
      <dsp:txXfrm>
        <a:off x="3047821" y="2968658"/>
        <a:ext cx="1167354" cy="1009898"/>
      </dsp:txXfrm>
    </dsp:sp>
    <dsp:sp modelId="{F9D54B90-A284-4A33-90AB-39963104401E}">
      <dsp:nvSpPr>
        <dsp:cNvPr id="0" name=""/>
        <dsp:cNvSpPr/>
      </dsp:nvSpPr>
      <dsp:spPr>
        <a:xfrm>
          <a:off x="2779684" y="937781"/>
          <a:ext cx="1746080" cy="151056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In E-Store</a:t>
          </a:r>
        </a:p>
      </dsp:txBody>
      <dsp:txXfrm>
        <a:off x="3069047" y="1188114"/>
        <a:ext cx="1167354" cy="1009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09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73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8436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75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4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4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758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06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9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10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3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4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81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A19E-0343-4A6B-92FB-87A65B971EA6}" type="datetimeFigureOut">
              <a:rPr lang="en-IN" smtClean="0"/>
              <a:t>08-06-2021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CDEDA-B3F0-42AD-8054-6F4C010601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256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7BE4-A4FC-480D-9E3C-8269EE52B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Movie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3FE3D-B873-4A94-9DE9-E10C8613F6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Sk Hasimuddin</a:t>
            </a:r>
          </a:p>
          <a:p>
            <a:r>
              <a:rPr lang="en-IN" dirty="0"/>
              <a:t>19370049</a:t>
            </a:r>
          </a:p>
          <a:p>
            <a:r>
              <a:rPr lang="en-IN" dirty="0"/>
              <a:t>Under guidance of</a:t>
            </a:r>
          </a:p>
          <a:p>
            <a:r>
              <a:rPr lang="en-IN" dirty="0"/>
              <a:t>Dr. R. </a:t>
            </a:r>
            <a:r>
              <a:rPr lang="en-IN"/>
              <a:t>subramanian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421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C5A8-92ED-4C1E-9057-4EDC9950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94801"/>
            <a:ext cx="9905998" cy="1478570"/>
          </a:xfrm>
        </p:spPr>
        <p:txBody>
          <a:bodyPr/>
          <a:lstStyle/>
          <a:p>
            <a:r>
              <a:rPr lang="en-IN" dirty="0"/>
              <a:t>My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31837-FE39-4BF1-8EFF-3AE6B088B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4"/>
          <a:stretch/>
        </p:blipFill>
        <p:spPr>
          <a:xfrm>
            <a:off x="3882683" y="382726"/>
            <a:ext cx="6725787" cy="6147759"/>
          </a:xfrm>
          <a:noFill/>
        </p:spPr>
      </p:pic>
    </p:spTree>
    <p:extLst>
      <p:ext uri="{BB962C8B-B14F-4D97-AF65-F5344CB8AC3E}">
        <p14:creationId xmlns:p14="http://schemas.microsoft.com/office/powerpoint/2010/main" val="139418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5D29-3DFA-47FF-9F6F-45B848A4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94B46-E5E8-4FAE-BAAE-106262FC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17936" cy="3541714"/>
          </a:xfrm>
        </p:spPr>
        <p:txBody>
          <a:bodyPr/>
          <a:lstStyle/>
          <a:p>
            <a:r>
              <a:rPr lang="en-IN" dirty="0"/>
              <a:t>Doing recommendations on Indian movies only.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826D601-3FBB-4DEF-8BEB-B110CE007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2"/>
          <a:stretch/>
        </p:blipFill>
        <p:spPr>
          <a:xfrm>
            <a:off x="5059348" y="618518"/>
            <a:ext cx="6097259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9FDE-FF47-430B-BE44-BC3C4B68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F5C4-F5D4-403D-9BAA-9DEC87E1A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Removed punctuation from columns.</a:t>
            </a:r>
          </a:p>
          <a:p>
            <a:r>
              <a:rPr lang="en-IN" dirty="0"/>
              <a:t>Discarded </a:t>
            </a:r>
            <a:r>
              <a:rPr lang="en-IN" dirty="0" err="1"/>
              <a:t>stopwords</a:t>
            </a:r>
            <a:r>
              <a:rPr lang="en-IN" dirty="0"/>
              <a:t> from description column.</a:t>
            </a:r>
          </a:p>
          <a:p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text=[word for word in text if word not in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stopwords.words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('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english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’)]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439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A9A3-F008-492B-B8A0-7EE2E6F6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F6E7-935F-4A4C-A8BC-E63E7312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142394"/>
          </a:xfrm>
        </p:spPr>
        <p:txBody>
          <a:bodyPr>
            <a:normAutofit/>
          </a:bodyPr>
          <a:lstStyle/>
          <a:p>
            <a:r>
              <a:rPr lang="en-IN" dirty="0"/>
              <a:t>Concatenated columns data into a new column by each row.</a:t>
            </a:r>
          </a:p>
          <a:p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new_feature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=[]</a:t>
            </a:r>
          </a:p>
          <a:p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 item in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df.itertuples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():</a:t>
            </a:r>
          </a:p>
          <a:p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new_feature.append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(item[2]+' '+item[3]+' '+item[4]+' '+item[5]+' '+item[6])</a:t>
            </a:r>
          </a:p>
          <a:p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df['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new_feature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']=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new_feature</a:t>
            </a:r>
            <a:endParaRPr lang="en-US" b="1" i="1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9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IN" dirty="0"/>
              <a:t>Applied </a:t>
            </a:r>
            <a:r>
              <a:rPr lang="en-IN" dirty="0" err="1"/>
              <a:t>fit_transform</a:t>
            </a:r>
            <a:r>
              <a:rPr lang="en-IN" dirty="0"/>
              <a:t>() method from </a:t>
            </a:r>
            <a:r>
              <a:rPr lang="en-IN" dirty="0" err="1"/>
              <a:t>CountVectorizer</a:t>
            </a:r>
            <a:r>
              <a:rPr lang="en-IN" dirty="0"/>
              <a:t> class, creating a matrix of unique words.</a:t>
            </a:r>
          </a:p>
          <a:p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cm=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CountVectorizer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fit_transform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(df['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new_feature</a:t>
            </a:r>
            <a:r>
              <a:rPr lang="en-US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’])</a:t>
            </a:r>
          </a:p>
          <a:p>
            <a:r>
              <a:rPr lang="en-IN" dirty="0"/>
              <a:t>This word count matrix is of shape</a:t>
            </a:r>
          </a:p>
          <a:p>
            <a:pPr marL="0" indent="0">
              <a:buNone/>
            </a:pPr>
            <a:r>
              <a:rPr lang="en-IN" dirty="0"/>
              <a:t>   (6189, 32293)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971476-8930-4661-85FD-5E26F65EA0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1" y="3867151"/>
            <a:ext cx="5334000" cy="1924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46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249487"/>
            <a:ext cx="6151658" cy="3541714"/>
          </a:xfrm>
        </p:spPr>
        <p:txBody>
          <a:bodyPr/>
          <a:lstStyle/>
          <a:p>
            <a:r>
              <a:rPr lang="en-IN" dirty="0"/>
              <a:t>Using cosine distance to measure the similarity.</a:t>
            </a:r>
          </a:p>
          <a:p>
            <a:r>
              <a:rPr lang="en-US" dirty="0"/>
              <a:t>Cosine distance measures the cosine of the angle between two vectors projected in a multi-dimensional space.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F19CF-57CB-4B98-BDF0-97ECF9FDA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4"/>
          <a:stretch/>
        </p:blipFill>
        <p:spPr>
          <a:xfrm>
            <a:off x="7293070" y="2629664"/>
            <a:ext cx="3754341" cy="3161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8C02A-9461-49D9-BAE3-58AC9A1BD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7"/>
          <a:stretch/>
        </p:blipFill>
        <p:spPr>
          <a:xfrm>
            <a:off x="1141412" y="3847627"/>
            <a:ext cx="3735388" cy="18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Using the similarity measures and getting recommendations.</a:t>
            </a:r>
          </a:p>
          <a:p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def 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get_recommendation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movie_name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 id_=movies[movies['title']==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movie_name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]['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imdb_title_id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'].values[0]</a:t>
            </a:r>
          </a:p>
          <a:p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title_id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cs_df_sorted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[id_].values</a:t>
            </a:r>
          </a:p>
          <a:p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 for 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in 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title_id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    print(movies[movies['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imdb_title_id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']==</a:t>
            </a:r>
            <a:r>
              <a:rPr lang="en-IN" b="1" i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b="1" i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]['title'].values[0])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970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B08D-A1B1-4B79-9537-464DE4B8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01BD-2F1C-43C1-94DD-1279E230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Result section: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37268-3D04-4328-8A45-A85AC53A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910681"/>
            <a:ext cx="3412118" cy="2880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D8F47-8470-4442-86D7-192AE223A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6"/>
          <a:stretch/>
        </p:blipFill>
        <p:spPr>
          <a:xfrm>
            <a:off x="5890779" y="2910680"/>
            <a:ext cx="3529146" cy="2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18BA-D131-4E24-8A37-05A2B20E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BF3F-40AD-4003-9D79-F3BCF0F4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Deploying this recommendation engine.</a:t>
            </a:r>
          </a:p>
          <a:p>
            <a:r>
              <a:rPr lang="en-IN" dirty="0"/>
              <a:t>Used Flask library.</a:t>
            </a:r>
          </a:p>
        </p:txBody>
      </p:sp>
    </p:spTree>
    <p:extLst>
      <p:ext uri="{BB962C8B-B14F-4D97-AF65-F5344CB8AC3E}">
        <p14:creationId xmlns:p14="http://schemas.microsoft.com/office/powerpoint/2010/main" val="166007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3D2A-78AF-4B46-8BBD-D7803416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4072"/>
            <a:ext cx="9905998" cy="697664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5F0C4-8717-4429-8750-9E1B524A7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82"/>
          <a:stretch/>
        </p:blipFill>
        <p:spPr>
          <a:xfrm>
            <a:off x="1143001" y="1236534"/>
            <a:ext cx="9905998" cy="5247394"/>
          </a:xfrm>
        </p:spPr>
      </p:pic>
    </p:spTree>
    <p:extLst>
      <p:ext uri="{BB962C8B-B14F-4D97-AF65-F5344CB8AC3E}">
        <p14:creationId xmlns:p14="http://schemas.microsoft.com/office/powerpoint/2010/main" val="32411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7A34-5394-42B0-AEB3-87E02E3E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8928"/>
            <a:ext cx="9905998" cy="1478570"/>
          </a:xfrm>
        </p:spPr>
        <p:txBody>
          <a:bodyPr/>
          <a:lstStyle/>
          <a:p>
            <a:r>
              <a:rPr lang="en-IN" b="1" dirty="0"/>
              <a:t>What is a Recommender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CA6E-96BA-4666-845A-32DB91B1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7703"/>
            <a:ext cx="9905999" cy="3541714"/>
          </a:xfrm>
        </p:spPr>
        <p:txBody>
          <a:bodyPr/>
          <a:lstStyle/>
          <a:p>
            <a:r>
              <a:rPr lang="en-IN" dirty="0"/>
              <a:t>Recommender system refers to a system that helps users discover new products and services that are relevant to him.</a:t>
            </a:r>
          </a:p>
          <a:p>
            <a:r>
              <a:rPr lang="en-IN" dirty="0"/>
              <a:t>Example: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E0C6C7-0D21-4BB6-8EF7-7C9D329BD4C3}"/>
              </a:ext>
            </a:extLst>
          </p:cNvPr>
          <p:cNvSpPr/>
          <p:nvPr/>
        </p:nvSpPr>
        <p:spPr>
          <a:xfrm>
            <a:off x="2208628" y="3199891"/>
            <a:ext cx="8838783" cy="9144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	          	    </a:t>
            </a:r>
            <a:r>
              <a:rPr lang="en-IN" b="1" dirty="0"/>
              <a:t>Video-on-demand provider all over the glove.</a:t>
            </a:r>
          </a:p>
          <a:p>
            <a:r>
              <a:rPr lang="en-IN" dirty="0"/>
              <a:t>	               	- Matches its customer with huge inventory of movies, TV shows, etc.</a:t>
            </a:r>
          </a:p>
          <a:p>
            <a:r>
              <a:rPr lang="en-IN" dirty="0"/>
              <a:t>	               	- 80% of views result from the recommendation.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62025-080A-4B0B-8762-01AFC0AAFC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22895" r="19780" b="27288"/>
          <a:stretch/>
        </p:blipFill>
        <p:spPr>
          <a:xfrm>
            <a:off x="2366634" y="3292837"/>
            <a:ext cx="1470991" cy="67586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CD97A-139E-4228-9CE9-030AB099461A}"/>
              </a:ext>
            </a:extLst>
          </p:cNvPr>
          <p:cNvSpPr/>
          <p:nvPr/>
        </p:nvSpPr>
        <p:spPr>
          <a:xfrm>
            <a:off x="2208628" y="4233561"/>
            <a:ext cx="8790676" cy="9144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			     Gold standards in e-commerce. Pioneer in using recommendations.</a:t>
            </a:r>
          </a:p>
          <a:p>
            <a:r>
              <a:rPr lang="en-IN" dirty="0"/>
              <a:t>	               	 - Customer can view what people with similar taste have purchased. 	                				 - Customer can ask the recommender engine to ignore somethings.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4EAECB-5B30-4073-B66B-A27E3C9CE2F1}"/>
              </a:ext>
            </a:extLst>
          </p:cNvPr>
          <p:cNvSpPr/>
          <p:nvPr/>
        </p:nvSpPr>
        <p:spPr>
          <a:xfrm>
            <a:off x="2208628" y="5338687"/>
            <a:ext cx="8790676" cy="9144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		     </a:t>
            </a:r>
            <a:r>
              <a:rPr lang="en-IN" b="1" dirty="0"/>
              <a:t>Social and Professional networking site.</a:t>
            </a:r>
          </a:p>
          <a:p>
            <a:r>
              <a:rPr lang="en-IN" dirty="0"/>
              <a:t>		        - Has a huge amount of collective information about its users.</a:t>
            </a:r>
          </a:p>
          <a:p>
            <a:r>
              <a:rPr lang="en-IN" dirty="0"/>
              <a:t>		        - Matches its users with their related friends or jobs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099C8-DE6D-4D72-8616-555E844CA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5" t="13974" r="3817" b="9552"/>
          <a:stretch/>
        </p:blipFill>
        <p:spPr>
          <a:xfrm>
            <a:off x="2366634" y="4415063"/>
            <a:ext cx="1577009" cy="503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53B4A8-53CC-4507-AE8C-26135D5D7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34" y="5400919"/>
            <a:ext cx="1046922" cy="7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3EDBE-1E90-494D-9D0E-E2103C8E332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5487"/>
          <a:stretch/>
        </p:blipFill>
        <p:spPr bwMode="auto">
          <a:xfrm>
            <a:off x="1496575" y="1177637"/>
            <a:ext cx="8890876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0708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DCAEA4-7DA8-4649-9F6B-5FBD64D8614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8370"/>
          <a:stretch/>
        </p:blipFill>
        <p:spPr bwMode="auto">
          <a:xfrm>
            <a:off x="1509106" y="1066800"/>
            <a:ext cx="9170614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161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C0904-170A-43AF-990B-520454C0864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6060"/>
          <a:stretch/>
        </p:blipFill>
        <p:spPr bwMode="auto">
          <a:xfrm>
            <a:off x="1141413" y="1091520"/>
            <a:ext cx="9906000" cy="4674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4044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C259BF-CA4B-4AC6-B8AD-378DF31128A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20197"/>
          <a:stretch/>
        </p:blipFill>
        <p:spPr bwMode="auto">
          <a:xfrm>
            <a:off x="1141413" y="1206724"/>
            <a:ext cx="9906000" cy="4444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30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6806C-A054-4C9A-8667-65D7BB7CCD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2808"/>
          <a:stretch/>
        </p:blipFill>
        <p:spPr bwMode="auto">
          <a:xfrm>
            <a:off x="1275717" y="1066800"/>
            <a:ext cx="9637391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565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A67B0-7813-44A1-BA13-27CF7FF676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24335"/>
          <a:stretch/>
        </p:blipFill>
        <p:spPr bwMode="auto">
          <a:xfrm>
            <a:off x="1141413" y="1321955"/>
            <a:ext cx="9906000" cy="4214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539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989F-DA5A-4F42-AA4A-439F8DDE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739285"/>
          </a:xfrm>
        </p:spPr>
        <p:txBody>
          <a:bodyPr/>
          <a:lstStyle/>
          <a:p>
            <a:r>
              <a:rPr lang="en-IN" dirty="0"/>
              <a:t>Recommend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3F98E-1FE4-47A5-A173-D520C13B9FA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5419"/>
          <a:stretch/>
        </p:blipFill>
        <p:spPr bwMode="auto">
          <a:xfrm>
            <a:off x="1652171" y="1066800"/>
            <a:ext cx="8884484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674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4DFE-B51D-452F-88B2-C36E0B858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8113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2AE1-718B-427B-97C5-B42A4E9E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6530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B33A-8C22-4A00-A968-0BFA665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62406"/>
          </a:xfrm>
        </p:spPr>
        <p:txBody>
          <a:bodyPr/>
          <a:lstStyle/>
          <a:p>
            <a:r>
              <a:rPr lang="en-IN" b="1" dirty="0"/>
              <a:t>Areas of Use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B43216-3A81-4BD9-AE94-D425F847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972494"/>
              </p:ext>
            </p:extLst>
          </p:nvPr>
        </p:nvGraphicFramePr>
        <p:xfrm>
          <a:off x="838200" y="980662"/>
          <a:ext cx="10515600" cy="519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5A054-BDAB-4A42-86A6-A6AEDEC1B8D1}"/>
              </a:ext>
            </a:extLst>
          </p:cNvPr>
          <p:cNvCxnSpPr>
            <a:cxnSpLocks/>
          </p:cNvCxnSpPr>
          <p:nvPr/>
        </p:nvCxnSpPr>
        <p:spPr>
          <a:xfrm flipH="1">
            <a:off x="2941983" y="1444487"/>
            <a:ext cx="242514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56F089-9BC2-412F-B8CC-46BC84DEE37C}"/>
              </a:ext>
            </a:extLst>
          </p:cNvPr>
          <p:cNvSpPr/>
          <p:nvPr/>
        </p:nvSpPr>
        <p:spPr>
          <a:xfrm>
            <a:off x="858637" y="1045085"/>
            <a:ext cx="2103783" cy="1121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Matches varying individual customers taste with a huge inventory.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7A2BF7F-35D4-4FB3-B31C-CE9A83E6BD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1952" y="2398636"/>
            <a:ext cx="2103783" cy="428970"/>
          </a:xfrm>
          <a:prstGeom prst="bentConnector3">
            <a:avLst>
              <a:gd name="adj1" fmla="val 100151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3C49AC5-1C0D-4A77-AD6E-FDE8635F4087}"/>
              </a:ext>
            </a:extLst>
          </p:cNvPr>
          <p:cNvSpPr/>
          <p:nvPr/>
        </p:nvSpPr>
        <p:spPr>
          <a:xfrm>
            <a:off x="838200" y="2827606"/>
            <a:ext cx="2103783" cy="1352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Recommendations for new products, up-sell, cross-sell, suggestions and product discovery.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6FD2CA8-CEE9-4451-B7CF-32446E8FDA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1952" y="4287790"/>
            <a:ext cx="2103783" cy="428970"/>
          </a:xfrm>
          <a:prstGeom prst="bentConnector3">
            <a:avLst>
              <a:gd name="adj1" fmla="val 100151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FA4E4D-76CC-4169-86B8-A69B44CFFD79}"/>
              </a:ext>
            </a:extLst>
          </p:cNvPr>
          <p:cNvSpPr/>
          <p:nvPr/>
        </p:nvSpPr>
        <p:spPr>
          <a:xfrm>
            <a:off x="885423" y="4716760"/>
            <a:ext cx="2103783" cy="1096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Order of search results vary for each customer to aid product discovery.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FFCFCE-94AB-4411-98B5-C0A38A2965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28078" y="2613121"/>
            <a:ext cx="1990831" cy="523972"/>
          </a:xfrm>
          <a:prstGeom prst="bentConnector3">
            <a:avLst>
              <a:gd name="adj1" fmla="val 1243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8D9BB4F-4811-4142-882D-54195D74452B}"/>
              </a:ext>
            </a:extLst>
          </p:cNvPr>
          <p:cNvSpPr/>
          <p:nvPr/>
        </p:nvSpPr>
        <p:spPr>
          <a:xfrm>
            <a:off x="8961119" y="1280160"/>
            <a:ext cx="2264899" cy="1332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Recommendations pertaining to specific program, suggestions for redemption and program updates.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1F6B5FA-89F7-4A43-9237-7E6DA711FD61}"/>
              </a:ext>
            </a:extLst>
          </p:cNvPr>
          <p:cNvCxnSpPr>
            <a:cxnSpLocks/>
          </p:cNvCxnSpPr>
          <p:nvPr/>
        </p:nvCxnSpPr>
        <p:spPr>
          <a:xfrm rot="10800000">
            <a:off x="8328078" y="3918570"/>
            <a:ext cx="1765490" cy="180930"/>
          </a:xfrm>
          <a:prstGeom prst="bentConnector3">
            <a:avLst>
              <a:gd name="adj1" fmla="val 1394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396B60C-9FE0-4222-A33B-C0CF779CA724}"/>
              </a:ext>
            </a:extLst>
          </p:cNvPr>
          <p:cNvSpPr/>
          <p:nvPr/>
        </p:nvSpPr>
        <p:spPr>
          <a:xfrm>
            <a:off x="8961119" y="4150886"/>
            <a:ext cx="2392681" cy="112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Effectively targeting abandoned shopping carts with personalized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36483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5E1D-FD5E-4278-993C-3C21B82D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to recommendation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BEC7-92B6-41E4-B546-925E6F9A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000" b="1" dirty="0"/>
              <a:t>Collaborative Filtering </a:t>
            </a:r>
            <a:r>
              <a:rPr lang="en-IN" dirty="0"/>
              <a:t>method finds a subsets of users who have similar tastes and preferences to the target user and use this subset for offering recommendations.</a:t>
            </a:r>
          </a:p>
          <a:p>
            <a:pPr marL="0" indent="0">
              <a:buNone/>
            </a:pPr>
            <a:r>
              <a:rPr lang="en-IN" dirty="0"/>
              <a:t>   Basic Assumptions:</a:t>
            </a:r>
          </a:p>
          <a:p>
            <a:pPr lvl="1"/>
            <a:r>
              <a:rPr lang="en-IN" sz="2200" dirty="0"/>
              <a:t>Sufficiently large number of user preferences are available.</a:t>
            </a:r>
          </a:p>
          <a:p>
            <a:pPr lvl="1"/>
            <a:r>
              <a:rPr lang="en-IN" sz="2200" dirty="0"/>
              <a:t>Users with similar interests have similar preferences.</a:t>
            </a:r>
          </a:p>
        </p:txBody>
      </p:sp>
    </p:spTree>
    <p:extLst>
      <p:ext uri="{BB962C8B-B14F-4D97-AF65-F5344CB8AC3E}">
        <p14:creationId xmlns:p14="http://schemas.microsoft.com/office/powerpoint/2010/main" val="65427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F8A4-C9F7-4FC7-B58D-AB103D7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to recommendation generation</a:t>
            </a:r>
          </a:p>
        </p:txBody>
      </p:sp>
      <p:pic>
        <p:nvPicPr>
          <p:cNvPr id="4" name="Picture 2" descr="Various Implementations of Collaborative Filtering | by Prince Grover |  Towards Data Science">
            <a:extLst>
              <a:ext uri="{FF2B5EF4-FFF2-40B4-BE49-F238E27FC236}">
                <a16:creationId xmlns:a16="http://schemas.microsoft.com/office/drawing/2014/main" id="{88D81BD6-557A-4B53-BBF4-9AC08908F1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96" y="2097088"/>
            <a:ext cx="7797007" cy="40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4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E186-28E9-4407-877A-A7834251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to recommendation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F989-4F0E-4BE5-AD5B-5B4888EB1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000" dirty="0"/>
              <a:t>Content Based Systems </a:t>
            </a:r>
            <a:r>
              <a:rPr lang="en-IN" dirty="0"/>
              <a:t>recommend items similar to those a user has liked (purchased/browsed) in the past.</a:t>
            </a:r>
          </a:p>
          <a:p>
            <a:r>
              <a:rPr lang="en-IN" dirty="0"/>
              <a:t>Advantages:</a:t>
            </a:r>
          </a:p>
          <a:p>
            <a:pPr lvl="1"/>
            <a:r>
              <a:rPr lang="en-IN" dirty="0"/>
              <a:t>No need for data on other users.</a:t>
            </a:r>
          </a:p>
          <a:p>
            <a:pPr lvl="1"/>
            <a:r>
              <a:rPr lang="en-IN" dirty="0"/>
              <a:t>No cold start problem.</a:t>
            </a:r>
          </a:p>
          <a:p>
            <a:pPr lvl="1"/>
            <a:r>
              <a:rPr lang="en-IN" dirty="0"/>
              <a:t>Able to recommend users with unique taste.</a:t>
            </a:r>
          </a:p>
          <a:p>
            <a:pPr lvl="1"/>
            <a:r>
              <a:rPr lang="en-IN" dirty="0"/>
              <a:t>Able to recommend new and unpopular items.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06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EECA-6F76-4D35-8A12-FBC89C59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to recommendation generation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B59372-E53F-49C8-8AFF-061FD6F61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7" b="15340"/>
          <a:stretch/>
        </p:blipFill>
        <p:spPr bwMode="auto">
          <a:xfrm>
            <a:off x="2698244" y="2004323"/>
            <a:ext cx="6792335" cy="41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64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5B08-2919-40E1-BD17-12DFD8A1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46240"/>
            <a:ext cx="9905998" cy="1478570"/>
          </a:xfrm>
        </p:spPr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595E9-9649-4F5E-ACF6-14040E3F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56722"/>
            <a:ext cx="9905999" cy="3926026"/>
          </a:xfrm>
        </p:spPr>
        <p:txBody>
          <a:bodyPr>
            <a:normAutofit/>
          </a:bodyPr>
          <a:lstStyle/>
          <a:p>
            <a:r>
              <a:rPr lang="en-IN" dirty="0"/>
              <a:t>Recommendations using the content based filtering method.</a:t>
            </a:r>
          </a:p>
          <a:p>
            <a:r>
              <a:rPr lang="en-IN" dirty="0"/>
              <a:t>Data: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https://www.kaggle.com/stefanoleone992/imdb-extensive-dataset</a:t>
            </a:r>
          </a:p>
        </p:txBody>
      </p:sp>
      <p:pic>
        <p:nvPicPr>
          <p:cNvPr id="1026" name="Picture 2" descr="IMDb - Wikipedia">
            <a:extLst>
              <a:ext uri="{FF2B5EF4-FFF2-40B4-BE49-F238E27FC236}">
                <a16:creationId xmlns:a16="http://schemas.microsoft.com/office/drawing/2014/main" id="{FAEB8C7D-2497-4038-994A-5A1668C5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628" y="3242658"/>
            <a:ext cx="2733403" cy="13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A64EE-D94C-4719-A71B-A8ADE0D19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65" y="3267201"/>
            <a:ext cx="3584069" cy="13842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859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40F2-89AA-423E-AE6C-15CEA709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9224-1813-4329-8D53-0584F7EC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Imported necessary libraries and the data.</a:t>
            </a:r>
          </a:p>
          <a:p>
            <a:r>
              <a:rPr lang="en-IN" dirty="0"/>
              <a:t>Took the necessary columns like movie name, movie genre, etc.</a:t>
            </a:r>
          </a:p>
          <a:p>
            <a:r>
              <a:rPr lang="en-IN" dirty="0"/>
              <a:t>Also did some visualization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3055765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302</TotalTime>
  <Words>718</Words>
  <Application>Microsoft Office PowerPoint</Application>
  <PresentationFormat>Widescreen</PresentationFormat>
  <Paragraphs>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Courier New</vt:lpstr>
      <vt:lpstr>Tw Cen MT</vt:lpstr>
      <vt:lpstr>Circuit</vt:lpstr>
      <vt:lpstr>Movie Recommendation System</vt:lpstr>
      <vt:lpstr>What is a Recommender System?</vt:lpstr>
      <vt:lpstr>Areas of Use</vt:lpstr>
      <vt:lpstr>Techniques to recommendation generation</vt:lpstr>
      <vt:lpstr>Techniques to recommendation generation</vt:lpstr>
      <vt:lpstr>Techniques to recommendation generation</vt:lpstr>
      <vt:lpstr>Techniques to recommendation generation</vt:lpstr>
      <vt:lpstr>My work</vt:lpstr>
      <vt:lpstr>My work</vt:lpstr>
      <vt:lpstr>My work</vt:lpstr>
      <vt:lpstr>My work</vt:lpstr>
      <vt:lpstr>My work</vt:lpstr>
      <vt:lpstr>My work</vt:lpstr>
      <vt:lpstr>My work</vt:lpstr>
      <vt:lpstr>My work</vt:lpstr>
      <vt:lpstr>My work</vt:lpstr>
      <vt:lpstr>My work</vt:lpstr>
      <vt:lpstr>My work</vt:lpstr>
      <vt:lpstr>Home page</vt:lpstr>
      <vt:lpstr>Recommend page</vt:lpstr>
      <vt:lpstr>Recommend page</vt:lpstr>
      <vt:lpstr>Recommend page</vt:lpstr>
      <vt:lpstr>Recommend page</vt:lpstr>
      <vt:lpstr>Recommend page</vt:lpstr>
      <vt:lpstr>Recommend page</vt:lpstr>
      <vt:lpstr>Recommend page</vt:lpstr>
      <vt:lpstr>Questions?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Hasim</dc:creator>
  <cp:lastModifiedBy>SK</cp:lastModifiedBy>
  <cp:revision>39</cp:revision>
  <dcterms:created xsi:type="dcterms:W3CDTF">2021-04-20T11:28:45Z</dcterms:created>
  <dcterms:modified xsi:type="dcterms:W3CDTF">2021-06-08T06:23:15Z</dcterms:modified>
</cp:coreProperties>
</file>